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71" r:id="rId3"/>
    <p:sldId id="292" r:id="rId4"/>
    <p:sldId id="287" r:id="rId5"/>
    <p:sldId id="294" r:id="rId6"/>
    <p:sldId id="293" r:id="rId7"/>
    <p:sldId id="289" r:id="rId8"/>
    <p:sldId id="290" r:id="rId9"/>
    <p:sldId id="269" r:id="rId10"/>
    <p:sldId id="295" r:id="rId11"/>
    <p:sldId id="296" r:id="rId12"/>
    <p:sldId id="297" r:id="rId13"/>
    <p:sldId id="298" r:id="rId14"/>
    <p:sldId id="29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51" autoAdjust="0"/>
  </p:normalViewPr>
  <p:slideViewPr>
    <p:cSldViewPr snapToGrid="0">
      <p:cViewPr varScale="1">
        <p:scale>
          <a:sx n="79" d="100"/>
          <a:sy n="79" d="100"/>
        </p:scale>
        <p:origin x="78" y="7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DF9F4-D2C8-4A3F-9D89-84C48DFD8BF0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832BA-107B-4768-9487-B47D4DB700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553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832BA-107B-4768-9487-B47D4DB700B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787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338212" y="4843574"/>
            <a:ext cx="8280000" cy="800441"/>
          </a:xfrm>
        </p:spPr>
        <p:txBody>
          <a:bodyPr anchor="t">
            <a:normAutofit/>
          </a:bodyPr>
          <a:lstStyle>
            <a:lvl1pPr algn="ctr">
              <a:defRPr sz="4800" b="1" i="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ru-RU" dirty="0" smtClean="0"/>
              <a:t>НАЗВАНИЕ ТЕМЫ</a:t>
            </a:r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95726" y="6596390"/>
            <a:ext cx="5400274" cy="2616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100" b="1" i="0" kern="1200" baseline="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ФГБОУ ВО СГМУ (г. Архангельск) Минздрава России</a:t>
            </a:r>
            <a:endParaRPr lang="ru-RU" sz="1100" b="1" i="0" kern="1200" baseline="0" dirty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4051"/>
            <a:ext cx="654333" cy="6539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26482" cy="4691641"/>
          </a:xfrm>
          <a:prstGeom prst="rect">
            <a:avLst/>
          </a:prstGeom>
        </p:spPr>
      </p:pic>
      <p:sp>
        <p:nvSpPr>
          <p:cNvPr id="5" name="Минус 4"/>
          <p:cNvSpPr/>
          <p:nvPr userDrawn="1"/>
        </p:nvSpPr>
        <p:spPr>
          <a:xfrm>
            <a:off x="119641" y="6573530"/>
            <a:ext cx="5110385" cy="45719"/>
          </a:xfrm>
          <a:prstGeom prst="mathMinus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68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УКТУРА УЧЕБНОГО СОДЕ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СТРУКТУРА УЧЕБНОГО СОДЕРЖАНИЯ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696000" y="1796268"/>
            <a:ext cx="10800000" cy="4320000"/>
          </a:xfrm>
        </p:spPr>
        <p:txBody>
          <a:bodyPr wrap="none">
            <a:noAutofit/>
          </a:bodyPr>
          <a:lstStyle>
            <a:lvl1pPr marL="432000" indent="-432000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Font typeface="+mj-lt"/>
              <a:buAutoNum type="arabicPeriod"/>
              <a:defRPr sz="2000" b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90575" indent="-358775" algn="just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buClr>
                <a:schemeClr val="bg2">
                  <a:lumMod val="10000"/>
                </a:schemeClr>
              </a:buClr>
              <a:buFont typeface="+mj-lt"/>
              <a:buAutoNum type="arabicPeriod"/>
              <a:defRPr sz="2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2000" indent="-358775" algn="just">
              <a:lnSpc>
                <a:spcPct val="100000"/>
              </a:lnSpc>
              <a:spcBef>
                <a:spcPts val="50"/>
              </a:spcBef>
              <a:spcAft>
                <a:spcPts val="1200"/>
              </a:spcAft>
              <a:buClrTx/>
              <a:buFont typeface="+mj-lt"/>
              <a:buAutoNum type="arabicPeriod"/>
              <a:defRPr sz="2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81138" indent="-457200">
              <a:buClr>
                <a:schemeClr val="accent1"/>
              </a:buClr>
              <a:buFont typeface="+mj-lt"/>
              <a:buAutoNum type="arabicPeriod"/>
              <a:defRPr sz="2000"/>
            </a:lvl4pPr>
            <a:lvl5pPr marL="1752600" indent="-457200">
              <a:buClr>
                <a:schemeClr val="accent1"/>
              </a:buClr>
              <a:buFont typeface="+mj-lt"/>
              <a:buAutoNum type="arabicPeriod"/>
              <a:defRPr sz="20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 smtClean="0"/>
              <a:t>Второй </a:t>
            </a:r>
            <a:r>
              <a:rPr lang="ru-RU" dirty="0"/>
              <a:t>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05671"/>
            <a:ext cx="652329" cy="652329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695726" y="6596390"/>
            <a:ext cx="5400274" cy="2616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100" b="1" i="0" kern="1200" baseline="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ФГБОУ ВО СГМУ (г. Архангельск) Минздрава России</a:t>
            </a:r>
            <a:endParaRPr lang="ru-RU" sz="1100" b="1" i="0" kern="1200" baseline="0" dirty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3" name="Минус 12"/>
          <p:cNvSpPr/>
          <p:nvPr userDrawn="1"/>
        </p:nvSpPr>
        <p:spPr>
          <a:xfrm>
            <a:off x="119641" y="6573530"/>
            <a:ext cx="5110385" cy="45719"/>
          </a:xfrm>
          <a:prstGeom prst="mathMinus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038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57"/>
          <a:stretch/>
        </p:blipFill>
        <p:spPr>
          <a:xfrm>
            <a:off x="0" y="0"/>
            <a:ext cx="3093396" cy="6858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093396" y="2002631"/>
            <a:ext cx="8715762" cy="2852737"/>
          </a:xfrm>
        </p:spPr>
        <p:txBody>
          <a:bodyPr anchor="t">
            <a:normAutofit/>
          </a:bodyPr>
          <a:lstStyle>
            <a:lvl1pPr>
              <a:defRPr sz="4400" b="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ЗАГОЛОВОК РАЗДЕЛА 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4051"/>
            <a:ext cx="654333" cy="653949"/>
          </a:xfrm>
          <a:prstGeom prst="rect">
            <a:avLst/>
          </a:prstGeom>
        </p:spPr>
      </p:pic>
      <p:sp>
        <p:nvSpPr>
          <p:cNvPr id="12" name="Прямоугольник 11"/>
          <p:cNvSpPr/>
          <p:nvPr userDrawn="1"/>
        </p:nvSpPr>
        <p:spPr>
          <a:xfrm>
            <a:off x="695726" y="6596390"/>
            <a:ext cx="5400274" cy="2616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100" b="1" i="0" kern="1200" baseline="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ФГБОУ ВО СГМУ (г. Архангельск) Минздрава России</a:t>
            </a:r>
            <a:endParaRPr lang="ru-RU" sz="1100" b="1" i="0" kern="1200" baseline="0" dirty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3" name="Минус 12"/>
          <p:cNvSpPr/>
          <p:nvPr userDrawn="1"/>
        </p:nvSpPr>
        <p:spPr>
          <a:xfrm>
            <a:off x="119641" y="6573530"/>
            <a:ext cx="5110385" cy="45719"/>
          </a:xfrm>
          <a:prstGeom prst="mathMinus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757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под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26841" y="592795"/>
            <a:ext cx="8329054" cy="13255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Заголовок подраздела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8"/>
          <a:stretch/>
        </p:blipFill>
        <p:spPr>
          <a:xfrm>
            <a:off x="0" y="0"/>
            <a:ext cx="30924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05671"/>
            <a:ext cx="652329" cy="652329"/>
          </a:xfrm>
          <a:prstGeom prst="rect">
            <a:avLst/>
          </a:prstGeom>
        </p:spPr>
      </p:pic>
      <p:sp>
        <p:nvSpPr>
          <p:cNvPr id="12" name="Прямоугольник 11"/>
          <p:cNvSpPr/>
          <p:nvPr userDrawn="1"/>
        </p:nvSpPr>
        <p:spPr>
          <a:xfrm>
            <a:off x="695726" y="6596390"/>
            <a:ext cx="5400274" cy="2616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100" b="1" i="0" kern="1200" baseline="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ФГБОУ ВО СГМУ (г. Архангельск) Минздрава России</a:t>
            </a:r>
            <a:endParaRPr lang="ru-RU" sz="1100" b="1" i="0" kern="1200" baseline="0" dirty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3" name="Минус 12"/>
          <p:cNvSpPr/>
          <p:nvPr userDrawn="1"/>
        </p:nvSpPr>
        <p:spPr>
          <a:xfrm>
            <a:off x="119641" y="6573530"/>
            <a:ext cx="5110385" cy="45719"/>
          </a:xfrm>
          <a:prstGeom prst="mathMinus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280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текст по всей шири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6000" y="1784194"/>
            <a:ext cx="10800000" cy="4292407"/>
          </a:xfrm>
        </p:spPr>
        <p:txBody>
          <a:bodyPr>
            <a:normAutofit/>
          </a:bodyPr>
          <a:lstStyle>
            <a:lvl1pPr marL="0" indent="0" algn="just">
              <a:lnSpc>
                <a:spcPct val="100000"/>
              </a:lnSpc>
              <a:spcAft>
                <a:spcPts val="1200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just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just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just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just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Ø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05671"/>
            <a:ext cx="652329" cy="652329"/>
          </a:xfrm>
          <a:prstGeom prst="rect">
            <a:avLst/>
          </a:prstGeom>
        </p:spPr>
      </p:pic>
      <p:sp>
        <p:nvSpPr>
          <p:cNvPr id="13" name="Прямоугольник 12"/>
          <p:cNvSpPr/>
          <p:nvPr userDrawn="1"/>
        </p:nvSpPr>
        <p:spPr>
          <a:xfrm>
            <a:off x="695726" y="6596390"/>
            <a:ext cx="5400274" cy="2616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100" b="1" i="0" kern="1200" baseline="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ФГБОУ ВО СГМУ (г. Архангельск) Минздрава России</a:t>
            </a:r>
            <a:endParaRPr lang="ru-RU" sz="1100" b="1" i="0" kern="1200" baseline="0" dirty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4" name="Минус 13"/>
          <p:cNvSpPr/>
          <p:nvPr userDrawn="1"/>
        </p:nvSpPr>
        <p:spPr>
          <a:xfrm>
            <a:off x="119641" y="6573530"/>
            <a:ext cx="5110385" cy="45719"/>
          </a:xfrm>
          <a:prstGeom prst="mathMinus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096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05671"/>
            <a:ext cx="652329" cy="652329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695726" y="6596390"/>
            <a:ext cx="5400274" cy="2616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100" b="1" i="0" kern="1200" baseline="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ФГБОУ ВО СГМУ (г. Архангельск) Минздрава России</a:t>
            </a:r>
            <a:endParaRPr lang="ru-RU" sz="1100" b="1" i="0" kern="1200" baseline="0" dirty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3" name="Минус 12"/>
          <p:cNvSpPr/>
          <p:nvPr userDrawn="1"/>
        </p:nvSpPr>
        <p:spPr>
          <a:xfrm>
            <a:off x="119641" y="6573530"/>
            <a:ext cx="5110385" cy="45719"/>
          </a:xfrm>
          <a:prstGeom prst="mathMinus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917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000" y="275916"/>
            <a:ext cx="10800000" cy="1219496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0505" y="1780309"/>
            <a:ext cx="5328851" cy="4398654"/>
          </a:xfrm>
        </p:spPr>
        <p:txBody>
          <a:bodyPr>
            <a:normAutofit/>
          </a:bodyPr>
          <a:lstStyle>
            <a:lvl1pPr marL="0" indent="0" algn="just">
              <a:spcAft>
                <a:spcPts val="1200"/>
              </a:spcAft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just">
              <a:spcAft>
                <a:spcPts val="1200"/>
              </a:spcAft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just">
              <a:spcAft>
                <a:spcPts val="1200"/>
              </a:spcAft>
              <a:buFont typeface="Wingdings" panose="05000000000000000000" pitchFamily="2" charset="2"/>
              <a:buChar char="ü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just">
              <a:spcAft>
                <a:spcPts val="1200"/>
              </a:spcAft>
              <a:buFont typeface="Wingdings" panose="05000000000000000000" pitchFamily="2" charset="2"/>
              <a:buChar char="q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1200"/>
              </a:spcAft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1884" y="1780309"/>
            <a:ext cx="5304116" cy="4398654"/>
          </a:xfrm>
        </p:spPr>
        <p:txBody>
          <a:bodyPr>
            <a:normAutofit/>
          </a:bodyPr>
          <a:lstStyle>
            <a:lvl1pPr marL="0" indent="0" algn="just">
              <a:spcAft>
                <a:spcPts val="1200"/>
              </a:spcAft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just">
              <a:spcAft>
                <a:spcPts val="1200"/>
              </a:spcAft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just">
              <a:spcAft>
                <a:spcPts val="1200"/>
              </a:spcAft>
              <a:buFont typeface="Wingdings" panose="05000000000000000000" pitchFamily="2" charset="2"/>
              <a:buChar char="ü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just">
              <a:spcAft>
                <a:spcPts val="1200"/>
              </a:spcAft>
              <a:buFont typeface="Wingdings" panose="05000000000000000000" pitchFamily="2" charset="2"/>
              <a:buChar char="q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05671"/>
            <a:ext cx="652329" cy="652329"/>
          </a:xfrm>
          <a:prstGeom prst="rect">
            <a:avLst/>
          </a:prstGeom>
        </p:spPr>
      </p:pic>
      <p:sp>
        <p:nvSpPr>
          <p:cNvPr id="14" name="Прямоугольник 13"/>
          <p:cNvSpPr/>
          <p:nvPr userDrawn="1"/>
        </p:nvSpPr>
        <p:spPr>
          <a:xfrm>
            <a:off x="695726" y="6596390"/>
            <a:ext cx="5400274" cy="2616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100" b="1" i="0" kern="1200" baseline="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ФГБОУ ВО СГМУ (г. Архангельск) Минздрава России</a:t>
            </a:r>
            <a:endParaRPr lang="ru-RU" sz="1100" b="1" i="0" kern="1200" baseline="0" dirty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5" name="Минус 14"/>
          <p:cNvSpPr/>
          <p:nvPr userDrawn="1"/>
        </p:nvSpPr>
        <p:spPr>
          <a:xfrm>
            <a:off x="119641" y="6573530"/>
            <a:ext cx="5110385" cy="45719"/>
          </a:xfrm>
          <a:prstGeom prst="mathMinus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420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05671"/>
            <a:ext cx="652329" cy="652329"/>
          </a:xfrm>
          <a:prstGeom prst="rect">
            <a:avLst/>
          </a:prstGeom>
        </p:spPr>
      </p:pic>
      <p:sp>
        <p:nvSpPr>
          <p:cNvPr id="12" name="Прямоугольник 11"/>
          <p:cNvSpPr/>
          <p:nvPr userDrawn="1"/>
        </p:nvSpPr>
        <p:spPr>
          <a:xfrm>
            <a:off x="695726" y="6596390"/>
            <a:ext cx="5400274" cy="2616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100" b="1" i="0" kern="1200" baseline="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ФГБОУ ВО СГМУ (г. Архангельск) Минздрава России</a:t>
            </a:r>
            <a:endParaRPr lang="ru-RU" sz="1100" b="1" i="0" kern="1200" baseline="0" dirty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3" name="Минус 12"/>
          <p:cNvSpPr/>
          <p:nvPr userDrawn="1"/>
        </p:nvSpPr>
        <p:spPr>
          <a:xfrm>
            <a:off x="119641" y="6573530"/>
            <a:ext cx="5110385" cy="45719"/>
          </a:xfrm>
          <a:prstGeom prst="mathMinus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597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24400" y="104987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0505" y="1807029"/>
            <a:ext cx="4279025" cy="4223657"/>
          </a:xfrm>
        </p:spPr>
        <p:txBody>
          <a:bodyPr>
            <a:normAutofit/>
          </a:bodyPr>
          <a:lstStyle>
            <a:lvl1pPr marL="0" indent="0" algn="just">
              <a:spcBef>
                <a:spcPts val="0"/>
              </a:spcBef>
              <a:spcAft>
                <a:spcPts val="1200"/>
              </a:spcAft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696000" y="267448"/>
            <a:ext cx="4277847" cy="1240651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05671"/>
            <a:ext cx="652329" cy="652329"/>
          </a:xfrm>
          <a:prstGeom prst="rect">
            <a:avLst/>
          </a:prstGeom>
        </p:spPr>
      </p:pic>
      <p:sp>
        <p:nvSpPr>
          <p:cNvPr id="15" name="Прямоугольник 14"/>
          <p:cNvSpPr/>
          <p:nvPr userDrawn="1"/>
        </p:nvSpPr>
        <p:spPr>
          <a:xfrm>
            <a:off x="695726" y="6596390"/>
            <a:ext cx="5400274" cy="2616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100" b="1" i="0" kern="1200" baseline="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ФГБОУ ВО СГМУ (г. Архангельск) Минздрава России</a:t>
            </a:r>
            <a:endParaRPr lang="ru-RU" sz="1100" b="1" i="0" kern="1200" baseline="0" dirty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6" name="Минус 15"/>
          <p:cNvSpPr/>
          <p:nvPr userDrawn="1"/>
        </p:nvSpPr>
        <p:spPr>
          <a:xfrm>
            <a:off x="119641" y="6573530"/>
            <a:ext cx="5110385" cy="45719"/>
          </a:xfrm>
          <a:prstGeom prst="mathMinus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001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000" y="275915"/>
            <a:ext cx="10800000" cy="1240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6000" y="1725264"/>
            <a:ext cx="1080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10266348" y="6334780"/>
            <a:ext cx="1925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Директор ЦДПО</a:t>
            </a:r>
          </a:p>
          <a:p>
            <a:r>
              <a:rPr lang="ru-RU" sz="1400" dirty="0" smtClean="0"/>
              <a:t>Эмке</a:t>
            </a:r>
            <a:r>
              <a:rPr lang="ru-RU" sz="1400" baseline="0" dirty="0" smtClean="0"/>
              <a:t> Л.Г.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943786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1" r:id="rId3"/>
    <p:sldLayoutId id="2147483658" r:id="rId4"/>
    <p:sldLayoutId id="2147483650" r:id="rId5"/>
    <p:sldLayoutId id="2147483660" r:id="rId6"/>
    <p:sldLayoutId id="2147483652" r:id="rId7"/>
    <p:sldLayoutId id="2147483654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5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rosminzdrav.ru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rosminzdrav.ru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edu.rosminzdrav.ru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nsmu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mu.ru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aao-29.ru/akkreditatsiy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fca.rmapo.ru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fca-rosminzdrav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ca-rosminzdrav.ru/periodicheskaya-akkreditaciya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Периодическая аккредитация в 2021 году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958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05" y="0"/>
            <a:ext cx="10800000" cy="1219496"/>
          </a:xfrm>
        </p:spPr>
        <p:txBody>
          <a:bodyPr/>
          <a:lstStyle/>
          <a:p>
            <a:r>
              <a:rPr lang="ru-RU" sz="4000" dirty="0"/>
              <a:t>Периодическая </a:t>
            </a:r>
            <a:r>
              <a:rPr lang="ru-RU" sz="4000" dirty="0" smtClean="0"/>
              <a:t>аккредитация в 2021 году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Сведения об обучении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38587" y="1219496"/>
            <a:ext cx="10800000" cy="1087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just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 sz="18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Wingdings" panose="05000000000000000000" pitchFamily="2" charset="2"/>
              <a:buChar char="q"/>
              <a:defRPr sz="18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Если специалист зарегистрирован на Портале НМИФО и изучал материалы, представленные на Портале, то отчёт об обучении можно сформировать в личном кабинете: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74" y="2015034"/>
            <a:ext cx="11821318" cy="4129733"/>
          </a:xfrm>
          <a:prstGeom prst="rect">
            <a:avLst/>
          </a:prstGeom>
        </p:spPr>
      </p:pic>
      <p:pic>
        <p:nvPicPr>
          <p:cNvPr id="9" name="Рисунок 8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4744" y="6019800"/>
            <a:ext cx="28956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75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05" y="0"/>
            <a:ext cx="10800000" cy="1219496"/>
          </a:xfrm>
        </p:spPr>
        <p:txBody>
          <a:bodyPr/>
          <a:lstStyle/>
          <a:p>
            <a:r>
              <a:rPr lang="ru-RU" sz="4000" dirty="0"/>
              <a:t>Периодическая </a:t>
            </a:r>
            <a:r>
              <a:rPr lang="ru-RU" sz="4000" dirty="0" smtClean="0"/>
              <a:t>аккредитация в 2021 году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Сведения об обучении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38587" y="1219496"/>
            <a:ext cx="10800000" cy="1087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just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 sz="18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Wingdings" panose="05000000000000000000" pitchFamily="2" charset="2"/>
              <a:buChar char="q"/>
              <a:defRPr sz="18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/>
              <a:t>В личном кабинете в разделе «Портфолио» необходимо выбрать «Скачать портфолио» и выбрать тип портфолио «Для аккредитации в 2021 году»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757" y="2123638"/>
            <a:ext cx="7934325" cy="4200525"/>
          </a:xfrm>
          <a:prstGeom prst="rect">
            <a:avLst/>
          </a:prstGeom>
        </p:spPr>
      </p:pic>
      <p:pic>
        <p:nvPicPr>
          <p:cNvPr id="4" name="Рисунок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39" y="3341096"/>
            <a:ext cx="3607117" cy="126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23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05" y="0"/>
            <a:ext cx="10800000" cy="1219496"/>
          </a:xfrm>
        </p:spPr>
        <p:txBody>
          <a:bodyPr/>
          <a:lstStyle/>
          <a:p>
            <a:r>
              <a:rPr lang="ru-RU" sz="4000" dirty="0"/>
              <a:t>Периодическая </a:t>
            </a:r>
            <a:r>
              <a:rPr lang="ru-RU" sz="4000" dirty="0" smtClean="0"/>
              <a:t>аккредитация в 2021 году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Сведения об обучении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38587" y="1219496"/>
            <a:ext cx="10800000" cy="1087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just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 sz="18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Wingdings" panose="05000000000000000000" pitchFamily="2" charset="2"/>
              <a:buChar char="q"/>
              <a:defRPr sz="18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ru-RU" sz="2400" b="1" dirty="0" smtClean="0"/>
              <a:t>Сведения </a:t>
            </a:r>
            <a:r>
              <a:rPr lang="ru-RU" sz="2400" b="1" dirty="0"/>
              <a:t>об освоении программ повышения квалификации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/>
              <a:t>при </a:t>
            </a:r>
            <a:r>
              <a:rPr lang="ru-RU" sz="2400" dirty="0"/>
              <a:t>выборе программы через интернет-портал - заполняется автоматически (кроме реквизитов </a:t>
            </a:r>
            <a:r>
              <a:rPr lang="ru-RU" sz="2400" dirty="0" smtClean="0"/>
              <a:t>документа)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/>
              <a:t>при </a:t>
            </a:r>
            <a:r>
              <a:rPr lang="ru-RU" sz="2400" dirty="0"/>
              <a:t>выборе программы без использования средств интернет-портала - аккредитуемый заполняет </a:t>
            </a:r>
            <a:r>
              <a:rPr lang="ru-RU" sz="2400" dirty="0" smtClean="0"/>
              <a:t>самостоятельно</a:t>
            </a:r>
          </a:p>
          <a:p>
            <a:r>
              <a:rPr lang="ru-RU" sz="2400" b="1" dirty="0"/>
              <a:t>2. Сведения об образовании, подтвержденные на интернет-портале непрерывного медицинского и фармацевтического образования </a:t>
            </a:r>
            <a:r>
              <a:rPr lang="ru-RU" sz="2400" b="1" dirty="0" smtClean="0"/>
              <a:t>в </a:t>
            </a:r>
            <a:r>
              <a:rPr lang="ru-RU" sz="2400" b="1" dirty="0"/>
              <a:t>информационно-телекоммуникационной сети "Интернет" (при наличии)*</a:t>
            </a:r>
          </a:p>
          <a:p>
            <a:pPr marL="457200" indent="-457200">
              <a:buAutoNum type="arabicPeriod"/>
            </a:pPr>
            <a:endParaRPr lang="ru-RU" sz="2400" dirty="0"/>
          </a:p>
        </p:txBody>
      </p:sp>
      <p:pic>
        <p:nvPicPr>
          <p:cNvPr id="4" name="Рисунок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9056" y="5687568"/>
            <a:ext cx="3742945" cy="117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85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05" y="0"/>
            <a:ext cx="10800000" cy="1219496"/>
          </a:xfrm>
        </p:spPr>
        <p:txBody>
          <a:bodyPr/>
          <a:lstStyle/>
          <a:p>
            <a:r>
              <a:rPr lang="ru-RU" sz="4000" dirty="0"/>
              <a:t>Периодическая </a:t>
            </a:r>
            <a:r>
              <a:rPr lang="ru-RU" sz="4000" dirty="0" smtClean="0"/>
              <a:t>аккредитация в 2021 году</a:t>
            </a:r>
            <a:r>
              <a:rPr lang="ru-RU" dirty="0"/>
              <a:t/>
            </a:r>
            <a:br>
              <a:rPr lang="ru-RU" dirty="0"/>
            </a:b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www.nsmu.ru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 rot="10800000" flipV="1">
            <a:off x="6286412" y="1099336"/>
            <a:ext cx="5801955" cy="13327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just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 sz="18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Wingdings" panose="05000000000000000000" pitchFamily="2" charset="2"/>
              <a:buChar char="q"/>
              <a:defRPr sz="18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/>
              <a:t>На официальном сайте университета в разделе «Аккредитация специалистов» кратко представлена информация о периодической аккредитации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73" y="1401088"/>
            <a:ext cx="5690443" cy="39298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412" y="2880187"/>
            <a:ext cx="5671538" cy="306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6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3" y="1219496"/>
            <a:ext cx="6457885" cy="42851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05" y="0"/>
            <a:ext cx="10800000" cy="1219496"/>
          </a:xfrm>
        </p:spPr>
        <p:txBody>
          <a:bodyPr/>
          <a:lstStyle/>
          <a:p>
            <a:r>
              <a:rPr lang="ru-RU" sz="4000" dirty="0"/>
              <a:t>Периодическая </a:t>
            </a:r>
            <a:r>
              <a:rPr lang="ru-RU" sz="4000" dirty="0" smtClean="0"/>
              <a:t>аккредитация в 2021 году</a:t>
            </a:r>
            <a:r>
              <a:rPr lang="ru-RU" dirty="0"/>
              <a:t/>
            </a:r>
            <a:br>
              <a:rPr lang="ru-RU" dirty="0"/>
            </a:b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www.nsmu.ru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 rot="10800000" flipV="1">
            <a:off x="6364224" y="1219496"/>
            <a:ext cx="5724142" cy="4870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just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 sz="18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Wingdings" panose="05000000000000000000" pitchFamily="2" charset="2"/>
              <a:buChar char="q"/>
              <a:defRPr sz="18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/>
              <a:t>В разделе «Аккредитация специалистов»</a:t>
            </a:r>
          </a:p>
          <a:p>
            <a:pPr algn="l"/>
            <a:r>
              <a:rPr lang="ru-RU" sz="2000" dirty="0"/>
              <a:t>указаны контактные данные председателя и секретаря аккредитационной комиссии Архангельской области (АК АО) по высшему медицинскому образованию.</a:t>
            </a:r>
          </a:p>
          <a:p>
            <a:pPr algn="l"/>
            <a:r>
              <a:rPr lang="ru-RU" sz="2000" dirty="0"/>
              <a:t>Официальный сайт Медицинской ассоциации Архангельской области, информация об АК АО по высшему медицинскому образованию: </a:t>
            </a:r>
            <a:endParaRPr lang="ru-RU" sz="2000" dirty="0" smtClean="0"/>
          </a:p>
          <a:p>
            <a:pPr algn="l"/>
            <a:r>
              <a:rPr lang="ru-RU" sz="2000" dirty="0"/>
              <a:t> </a:t>
            </a:r>
            <a:r>
              <a:rPr lang="ru-RU" sz="2000" u="sng" dirty="0">
                <a:hlinkClick r:id="rId4"/>
              </a:rPr>
              <a:t>https://www.maao-29.ru/akkreditatsiya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24026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000" y="0"/>
            <a:ext cx="10800000" cy="1240651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Нормативно-правовые акты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6000" y="1362076"/>
            <a:ext cx="10800000" cy="4714526"/>
          </a:xfrm>
        </p:spPr>
        <p:txBody>
          <a:bodyPr>
            <a:normAutofit/>
          </a:bodyPr>
          <a:lstStyle/>
          <a:p>
            <a:r>
              <a:rPr lang="ru-RU" dirty="0"/>
              <a:t>Приказ Минздрава России от 8 февраля 2021 г. № 58н «Об особенностях допуска физических лиц к осуществлению медицинской деятельности и (или) фармацевтической деятельности без сертификата специалиста или свидетельства об аккредитации специалиста и (или) по специальностям, не предусмотренным сертификатом специалиста или свидетельством об аккредитации специалиста, в 2021 году» </a:t>
            </a:r>
            <a:endParaRPr lang="ru-RU" dirty="0" smtClean="0"/>
          </a:p>
          <a:p>
            <a:r>
              <a:rPr lang="ru-RU" dirty="0" smtClean="0"/>
              <a:t>Приказ </a:t>
            </a:r>
            <a:r>
              <a:rPr lang="ru-RU" dirty="0"/>
              <a:t>Министерства здравоохранения Российской Федерации от 09.07.2021 № 746н «О внесении изменений в особенности проведения аккредитации специалистов в 2021 году, утвержденные приказом Министерства здравоохранения Российской Федерации от 2 февраля 2021 г. № 40н»</a:t>
            </a:r>
          </a:p>
          <a:p>
            <a:r>
              <a:rPr lang="ru-RU" dirty="0"/>
              <a:t>Письмо Министерства здравоохранения Российской Федерации от 9 июля 2021 г. № 746н «О внесении изменений в особенности проведения аккредитации специалистов в 2021 году, утвержденные приказом Министерства здравоохранения Российской Федерации от 2 февраля 2021 г. № 40н»</a:t>
            </a:r>
          </a:p>
        </p:txBody>
      </p:sp>
    </p:spTree>
    <p:extLst>
      <p:ext uri="{BB962C8B-B14F-4D97-AF65-F5344CB8AC3E}">
        <p14:creationId xmlns:p14="http://schemas.microsoft.com/office/powerpoint/2010/main" val="4203005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000" y="154618"/>
            <a:ext cx="10800000" cy="862420"/>
          </a:xfrm>
        </p:spPr>
        <p:txBody>
          <a:bodyPr>
            <a:normAutofit/>
          </a:bodyPr>
          <a:lstStyle/>
          <a:p>
            <a:r>
              <a:rPr lang="ru-RU" sz="4400" dirty="0"/>
              <a:t>Периодическая </a:t>
            </a:r>
            <a:r>
              <a:rPr lang="ru-RU" sz="4400" dirty="0" smtClean="0"/>
              <a:t>аккредитация</a:t>
            </a:r>
            <a:r>
              <a:rPr lang="en-US" sz="3600" dirty="0"/>
              <a:t> </a:t>
            </a:r>
            <a:r>
              <a:rPr lang="ru-RU" sz="3600" dirty="0" smtClean="0"/>
              <a:t>в 2021 году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9363" y="1017038"/>
            <a:ext cx="8711851" cy="5234317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5122506" y="5948032"/>
            <a:ext cx="7069494" cy="60664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just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sz="20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 sz="20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Wingdings" panose="05000000000000000000" pitchFamily="2" charset="2"/>
              <a:buChar char="q"/>
              <a:defRPr sz="20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 sz="20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300" b="1" dirty="0" smtClean="0">
                <a:solidFill>
                  <a:srgbClr val="FF0000"/>
                </a:solidFill>
              </a:rPr>
              <a:t>*</a:t>
            </a:r>
            <a:r>
              <a:rPr lang="ru-RU" dirty="0" smtClean="0"/>
              <a:t> Приказ Минздрава России от 09.07.2021 N 746н "О внесении изменений в особенности проведения аккредитации специалистов в 2021 году, утвержденные приказом Министерства здравоохранения Российской Федерации от 2 февраля 2021 г. N 40н"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831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170" y="4744816"/>
            <a:ext cx="5921829" cy="21131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412" y="0"/>
            <a:ext cx="11496000" cy="1038330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Периодическая аккредитация специалистов в 2021 году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3412" y="1097878"/>
            <a:ext cx="10800000" cy="453705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Заявление, </a:t>
            </a:r>
            <a:r>
              <a:rPr lang="ru-RU" dirty="0"/>
              <a:t>портфолио за последние 5 лет со дня получения последнего сертификата специалиста или свидетельства об аккредитации </a:t>
            </a:r>
            <a:r>
              <a:rPr lang="ru-RU" dirty="0" smtClean="0"/>
              <a:t>специалиста,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dirty="0">
                <a:solidFill>
                  <a:schemeClr val="tx1"/>
                </a:solidFill>
              </a:rPr>
              <a:t>установленный комплект </a:t>
            </a:r>
            <a:r>
              <a:rPr lang="ru-RU" dirty="0" smtClean="0">
                <a:solidFill>
                  <a:schemeClr val="tx1"/>
                </a:solidFill>
              </a:rPr>
              <a:t>документов аккредитуемый </a:t>
            </a:r>
            <a:r>
              <a:rPr lang="ru-RU" dirty="0">
                <a:solidFill>
                  <a:schemeClr val="tx1"/>
                </a:solidFill>
              </a:rPr>
              <a:t>представляет в федеральный аккредитационный </a:t>
            </a:r>
            <a:r>
              <a:rPr lang="ru-RU" dirty="0" smtClean="0">
                <a:solidFill>
                  <a:schemeClr val="tx1"/>
                </a:solidFill>
              </a:rPr>
              <a:t>центр: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лично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заказным </a:t>
            </a:r>
            <a:r>
              <a:rPr lang="ru-RU" dirty="0">
                <a:solidFill>
                  <a:schemeClr val="tx1"/>
                </a:solidFill>
              </a:rPr>
              <a:t>письмом с уведомлением </a:t>
            </a:r>
            <a:endParaRPr lang="ru-RU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по </a:t>
            </a:r>
            <a:r>
              <a:rPr lang="ru-RU" dirty="0">
                <a:solidFill>
                  <a:schemeClr val="tx1"/>
                </a:solidFill>
              </a:rPr>
              <a:t>электронной </a:t>
            </a:r>
            <a:r>
              <a:rPr lang="ru-RU" dirty="0" smtClean="0">
                <a:solidFill>
                  <a:schemeClr val="tx1"/>
                </a:solidFill>
              </a:rPr>
              <a:t>почте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На каждую специальность – отдельный пакет документов!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125993, </a:t>
            </a:r>
            <a:r>
              <a:rPr lang="ru-RU" dirty="0">
                <a:solidFill>
                  <a:schemeClr val="tx1"/>
                </a:solidFill>
              </a:rPr>
              <a:t>г. Москва, ул. Баррикадная, д. 2/1, стр. 1 или </a:t>
            </a:r>
            <a:r>
              <a:rPr lang="ru-RU" dirty="0" smtClean="0">
                <a:solidFill>
                  <a:schemeClr val="tx1"/>
                </a:solidFill>
                <a:hlinkClick r:id="rId3"/>
              </a:rPr>
              <a:t>info@fca.rmapo.ru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  <a:hlinkClick r:id="rId4"/>
              </a:rPr>
              <a:t>https://fca-rosminzdrav.ru</a:t>
            </a:r>
            <a:r>
              <a:rPr lang="en-US" dirty="0" smtClean="0">
                <a:solidFill>
                  <a:schemeClr val="tx1"/>
                </a:solidFill>
                <a:hlinkClick r:id="rId4"/>
              </a:rPr>
              <a:t>/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38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000" y="0"/>
            <a:ext cx="10800000" cy="1219496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Периодическая аккредитация специалистов в 2021 году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2608" y="1042416"/>
            <a:ext cx="7260336" cy="5138928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7680960" y="1495412"/>
            <a:ext cx="4218432" cy="4398654"/>
          </a:xfrm>
        </p:spPr>
        <p:txBody>
          <a:bodyPr/>
          <a:lstStyle/>
          <a:p>
            <a:pPr algn="l"/>
            <a:r>
              <a:rPr lang="ru-RU" dirty="0" smtClean="0"/>
              <a:t>На сайте федерального </a:t>
            </a:r>
            <a:r>
              <a:rPr lang="ru-RU" dirty="0" err="1" smtClean="0"/>
              <a:t>аккредитационного</a:t>
            </a:r>
            <a:r>
              <a:rPr lang="ru-RU" dirty="0" smtClean="0"/>
              <a:t> центра (ФАЦ) представлена полная информация по периодической аккредитации: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dirty="0" smtClean="0"/>
              <a:t>график приема документов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dirty="0" smtClean="0"/>
              <a:t>рекомендации по оформлению документов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dirty="0" smtClean="0"/>
              <a:t>шаблоны и образцы заполнения портфолио</a:t>
            </a:r>
            <a:endParaRPr lang="ru-RU" dirty="0"/>
          </a:p>
        </p:txBody>
      </p:sp>
      <p:pic>
        <p:nvPicPr>
          <p:cNvPr id="4" name="Рисунок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1101" y="4660784"/>
            <a:ext cx="4261103" cy="152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25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412" y="105508"/>
            <a:ext cx="11496000" cy="710084"/>
          </a:xfrm>
        </p:spPr>
        <p:txBody>
          <a:bodyPr>
            <a:noAutofit/>
          </a:bodyPr>
          <a:lstStyle/>
          <a:p>
            <a:r>
              <a:rPr lang="ru-RU" dirty="0"/>
              <a:t>Периодическая аккредитация специалистов в 2021 году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3412" y="1097877"/>
            <a:ext cx="10800000" cy="509190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Пакет документов: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Заявление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Копия паспорта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В случае изменения ФИО – копия документа, подтверждающего факт изменения ФИО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Копия сертификата специалиста (по данной специальности) или свидетельства об аккредитации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Копии документов о высшем образовании и о квалификации (с приложениями)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Копии документов о повышении квалификации за отчетный период (копии удостоверений о повышении квалификации по данной специальности)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Копия трудовой книжки или иных документов, подтверждающих стаж по данной специальности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Копия СНИЛС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Портфолио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60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/>
              <a:t>Периодическая аккредитация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en-US" sz="3600" dirty="0"/>
              <a:t>https://fca-rosminzdrav.ru/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периодическая аккредитация специалиста </a:t>
            </a:r>
            <a:r>
              <a:rPr lang="ru-RU" dirty="0">
                <a:solidFill>
                  <a:srgbClr val="C00000"/>
                </a:solidFill>
              </a:rPr>
              <a:t>проводится в один этап </a:t>
            </a:r>
            <a:r>
              <a:rPr lang="ru-RU" dirty="0"/>
              <a:t>и представляет собой оценку портфолио, которое формируется аккредитуемым самостоятельно за последние пять лет со дня получения последнего сертификата специалиста или свидетельства об аккредитации специалиста по соответствующей специальности и включает: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/>
              <a:t>отчет о профессиональной деятельности, содержащий результаты работы в соответствии с выполняемой трудовой </a:t>
            </a:r>
            <a:r>
              <a:rPr lang="ru-RU" dirty="0" smtClean="0"/>
              <a:t>функцией</a:t>
            </a:r>
            <a:endParaRPr lang="ru-RU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/>
              <a:t>сведения об освоении программ повышения квалификации и сведения об обучении на интернет-портале непрерывного медицинского и фармацевтического образования в информационно-телекоммуникационной сети «Интернет» по адресу: edu.rosminzdrav.ru </a:t>
            </a:r>
          </a:p>
        </p:txBody>
      </p:sp>
    </p:spTree>
    <p:extLst>
      <p:ext uri="{BB962C8B-B14F-4D97-AF65-F5344CB8AC3E}">
        <p14:creationId xmlns:p14="http://schemas.microsoft.com/office/powerpoint/2010/main" val="294836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000" y="0"/>
            <a:ext cx="10800000" cy="1240651"/>
          </a:xfrm>
        </p:spPr>
        <p:txBody>
          <a:bodyPr>
            <a:normAutofit/>
          </a:bodyPr>
          <a:lstStyle/>
          <a:p>
            <a:r>
              <a:rPr lang="ru-RU" sz="4000" dirty="0"/>
              <a:t>Периодическая аккредитация</a:t>
            </a:r>
            <a:br>
              <a:rPr lang="ru-RU" sz="4000" dirty="0"/>
            </a:br>
            <a:r>
              <a:rPr lang="ru-RU" sz="2800" dirty="0"/>
              <a:t>Отчет о профессиональной деятельности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34025" y="1240652"/>
            <a:ext cx="5961976" cy="516014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Отчет о профессиональной деятельности </a:t>
            </a:r>
            <a:r>
              <a:rPr lang="ru-RU" dirty="0" smtClean="0"/>
              <a:t>формируется </a:t>
            </a:r>
            <a:r>
              <a:rPr lang="ru-RU" dirty="0"/>
              <a:t>по последнему месту работы аккредитуемого. </a:t>
            </a:r>
            <a:endParaRPr lang="ru-RU" dirty="0" smtClean="0"/>
          </a:p>
          <a:p>
            <a:r>
              <a:rPr lang="ru-RU" dirty="0" smtClean="0"/>
              <a:t>В разделе </a:t>
            </a:r>
            <a:r>
              <a:rPr lang="ru-RU" dirty="0"/>
              <a:t>«описание выполняемой работы в соответствии с трудовой функцией» рекомендуется описывать профессиональную деятельность в соответствии с </a:t>
            </a:r>
            <a:r>
              <a:rPr lang="ru-RU" dirty="0" smtClean="0"/>
              <a:t>трудовым договором или должностной инструкцией и профессиональным стандартом.</a:t>
            </a:r>
          </a:p>
          <a:p>
            <a:r>
              <a:rPr lang="ru-RU" dirty="0" smtClean="0"/>
              <a:t>Отчет согласовывает руководитель (уполномоченный заместитель) организации.</a:t>
            </a:r>
          </a:p>
          <a:p>
            <a:r>
              <a:rPr lang="ru-RU" dirty="0" smtClean="0"/>
              <a:t>Если отчет </a:t>
            </a:r>
            <a:r>
              <a:rPr lang="ru-RU" dirty="0" smtClean="0">
                <a:solidFill>
                  <a:srgbClr val="FF0000"/>
                </a:solidFill>
              </a:rPr>
              <a:t>не согласован</a:t>
            </a:r>
            <a:r>
              <a:rPr lang="ru-RU" dirty="0" smtClean="0"/>
              <a:t> руководителем и </a:t>
            </a:r>
            <a:r>
              <a:rPr lang="ru-RU" dirty="0" smtClean="0">
                <a:solidFill>
                  <a:srgbClr val="FF0000"/>
                </a:solidFill>
              </a:rPr>
              <a:t>не заверен</a:t>
            </a:r>
            <a:r>
              <a:rPr lang="ru-RU" dirty="0" smtClean="0"/>
              <a:t> печатью организации, то предоставляется </a:t>
            </a:r>
            <a:r>
              <a:rPr lang="ru-RU" dirty="0" smtClean="0">
                <a:solidFill>
                  <a:srgbClr val="FF0000"/>
                </a:solidFill>
              </a:rPr>
              <a:t>мотивированный отказ в согласовании отчета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1338262"/>
            <a:ext cx="5252922" cy="482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30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05" y="0"/>
            <a:ext cx="10800000" cy="1219496"/>
          </a:xfrm>
        </p:spPr>
        <p:txBody>
          <a:bodyPr/>
          <a:lstStyle/>
          <a:p>
            <a:r>
              <a:rPr lang="ru-RU" sz="4000" dirty="0"/>
              <a:t>Периодическая </a:t>
            </a:r>
            <a:r>
              <a:rPr lang="ru-RU" sz="4000" dirty="0" smtClean="0"/>
              <a:t>аккредитация в 2021 году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Сведения об обучении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1845" y="1780309"/>
            <a:ext cx="5262465" cy="4398654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dirty="0" smtClean="0"/>
              <a:t>Вариант 1</a:t>
            </a:r>
          </a:p>
          <a:p>
            <a:r>
              <a:rPr lang="ru-RU" dirty="0"/>
              <a:t>Суммарное время освоения программ повышения квалификации специалистом составляет </a:t>
            </a:r>
            <a:r>
              <a:rPr lang="ru-RU" u="sng" dirty="0"/>
              <a:t>более 144 </a:t>
            </a:r>
            <a:r>
              <a:rPr lang="ru-RU" u="sng" dirty="0" smtClean="0"/>
              <a:t>часов</a:t>
            </a:r>
            <a:r>
              <a:rPr lang="ru-RU" dirty="0" smtClean="0"/>
              <a:t>:</a:t>
            </a:r>
          </a:p>
          <a:p>
            <a:r>
              <a:rPr lang="ru-RU" dirty="0" smtClean="0"/>
              <a:t>одна программа </a:t>
            </a:r>
            <a:r>
              <a:rPr lang="ru-RU" dirty="0"/>
              <a:t>повышения квалификации или </a:t>
            </a:r>
            <a:r>
              <a:rPr lang="ru-RU" dirty="0" smtClean="0"/>
              <a:t>несколько программ </a:t>
            </a:r>
          </a:p>
          <a:p>
            <a:r>
              <a:rPr lang="ru-RU" dirty="0" smtClean="0"/>
              <a:t>ПК – </a:t>
            </a:r>
            <a:r>
              <a:rPr lang="ru-RU" dirty="0" smtClean="0">
                <a:solidFill>
                  <a:srgbClr val="FF0000"/>
                </a:solidFill>
              </a:rPr>
              <a:t>не менее 144 ч (суммарно)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1884" y="1780309"/>
            <a:ext cx="5611340" cy="4398654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dirty="0" smtClean="0"/>
              <a:t>Вариант 2</a:t>
            </a:r>
          </a:p>
          <a:p>
            <a:r>
              <a:rPr lang="ru-RU" dirty="0"/>
              <a:t>Суммарное время освоения программ повышения </a:t>
            </a:r>
            <a:r>
              <a:rPr lang="ru-RU" dirty="0" smtClean="0"/>
              <a:t>квалификации </a:t>
            </a:r>
            <a:r>
              <a:rPr lang="ru-RU" dirty="0"/>
              <a:t>составляет </a:t>
            </a:r>
            <a:r>
              <a:rPr lang="ru-RU" u="sng" dirty="0"/>
              <a:t>менее 144 </a:t>
            </a:r>
            <a:r>
              <a:rPr lang="ru-RU" u="sng" dirty="0" smtClean="0"/>
              <a:t>часов:</a:t>
            </a:r>
          </a:p>
          <a:p>
            <a:r>
              <a:rPr lang="ru-RU" dirty="0" smtClean="0"/>
              <a:t>одна </a:t>
            </a:r>
            <a:r>
              <a:rPr lang="ru-RU" dirty="0"/>
              <a:t>или несколько очных программ повышения квалификации общей продолжительностью (</a:t>
            </a:r>
            <a:r>
              <a:rPr lang="ru-RU" dirty="0" smtClean="0"/>
              <a:t>суммарно</a:t>
            </a:r>
            <a:r>
              <a:rPr lang="ru-RU" dirty="0"/>
              <a:t>) не менее 74 </a:t>
            </a:r>
            <a:r>
              <a:rPr lang="ru-RU" dirty="0" smtClean="0"/>
              <a:t>часов и не менее 70 ч на интернет-портале</a:t>
            </a:r>
          </a:p>
          <a:p>
            <a:pPr>
              <a:lnSpc>
                <a:spcPts val="2000"/>
              </a:lnSpc>
            </a:pPr>
            <a:r>
              <a:rPr lang="ru-RU" dirty="0" smtClean="0"/>
              <a:t>ПК – </a:t>
            </a:r>
            <a:r>
              <a:rPr lang="ru-RU" dirty="0" smtClean="0">
                <a:solidFill>
                  <a:srgbClr val="FF0000"/>
                </a:solidFill>
              </a:rPr>
              <a:t>не менее 74 ч </a:t>
            </a:r>
            <a:r>
              <a:rPr lang="ru-RU" dirty="0" smtClean="0"/>
              <a:t>(72+18, 36+36+18 и т.п.)</a:t>
            </a:r>
          </a:p>
          <a:p>
            <a:pPr algn="ctr">
              <a:lnSpc>
                <a:spcPts val="2000"/>
              </a:lnSpc>
            </a:pPr>
            <a:r>
              <a:rPr lang="ru-RU" sz="3200" dirty="0" smtClean="0"/>
              <a:t>+</a:t>
            </a:r>
          </a:p>
          <a:p>
            <a:pPr>
              <a:lnSpc>
                <a:spcPts val="2000"/>
              </a:lnSpc>
            </a:pPr>
            <a:r>
              <a:rPr lang="ru-RU" dirty="0" smtClean="0"/>
              <a:t>Образовательные мероприятия (</a:t>
            </a:r>
            <a:r>
              <a:rPr lang="ru-RU" u="sng" dirty="0" smtClean="0">
                <a:solidFill>
                  <a:srgbClr val="FF0000"/>
                </a:solidFill>
              </a:rPr>
              <a:t>Портал НМиФО</a:t>
            </a:r>
            <a:r>
              <a:rPr lang="ru-RU" dirty="0" smtClean="0"/>
              <a:t>) – </a:t>
            </a:r>
            <a:r>
              <a:rPr lang="ru-RU" dirty="0" smtClean="0">
                <a:solidFill>
                  <a:srgbClr val="FF0000"/>
                </a:solidFill>
              </a:rPr>
              <a:t>не менее 70 ч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2605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2377</TotalTime>
  <Words>724</Words>
  <Application>Microsoft Office PowerPoint</Application>
  <PresentationFormat>Широкоэкранный</PresentationFormat>
  <Paragraphs>68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Open Sans</vt:lpstr>
      <vt:lpstr>Wingdings</vt:lpstr>
      <vt:lpstr>Тема Office</vt:lpstr>
      <vt:lpstr>Периодическая аккредитация в 2021 году</vt:lpstr>
      <vt:lpstr>Нормативно-правовые акты</vt:lpstr>
      <vt:lpstr>Периодическая аккредитация в 2021 году</vt:lpstr>
      <vt:lpstr>Периодическая аккредитация специалистов в 2021 году</vt:lpstr>
      <vt:lpstr>Периодическая аккредитация специалистов в 2021 году</vt:lpstr>
      <vt:lpstr>Периодическая аккредитация специалистов в 2021 году</vt:lpstr>
      <vt:lpstr>Периодическая аккредитация https://fca-rosminzdrav.ru/</vt:lpstr>
      <vt:lpstr>Периодическая аккредитация Отчет о профессиональной деятельности</vt:lpstr>
      <vt:lpstr>Периодическая аккредитация в 2021 году Сведения об обучении</vt:lpstr>
      <vt:lpstr>Периодическая аккредитация в 2021 году Сведения об обучении</vt:lpstr>
      <vt:lpstr>Периодическая аккредитация в 2021 году Сведения об обучении</vt:lpstr>
      <vt:lpstr>Периодическая аккредитация в 2021 году Сведения об обучении</vt:lpstr>
      <vt:lpstr>Периодическая аккредитация в 2021 году http://www.nsmu.ru </vt:lpstr>
      <vt:lpstr>Периодическая аккредитация в 2021 году http://www.nsmu.ru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</cp:lastModifiedBy>
  <cp:revision>99</cp:revision>
  <dcterms:created xsi:type="dcterms:W3CDTF">2021-02-22T06:08:17Z</dcterms:created>
  <dcterms:modified xsi:type="dcterms:W3CDTF">2021-09-22T13:14:43Z</dcterms:modified>
</cp:coreProperties>
</file>